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9"/>
  </p:notesMasterIdLst>
  <p:sldIdLst>
    <p:sldId id="258" r:id="rId2"/>
    <p:sldId id="300" r:id="rId3"/>
    <p:sldId id="257" r:id="rId4"/>
    <p:sldId id="299" r:id="rId5"/>
    <p:sldId id="301" r:id="rId6"/>
    <p:sldId id="303" r:id="rId7"/>
    <p:sldId id="302" r:id="rId8"/>
  </p:sldIdLst>
  <p:sldSz cx="9144000" cy="6858000" type="screen4x3"/>
  <p:notesSz cx="6797675" cy="98567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C66"/>
    <a:srgbClr val="000000"/>
    <a:srgbClr val="E2FF8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312" autoAdjust="0"/>
    <p:restoredTop sz="95607" autoAdjust="0"/>
  </p:normalViewPr>
  <p:slideViewPr>
    <p:cSldViewPr>
      <p:cViewPr varScale="1">
        <p:scale>
          <a:sx n="109" d="100"/>
          <a:sy n="109" d="100"/>
        </p:scale>
        <p:origin x="-2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952" y="-96"/>
      </p:cViewPr>
      <p:guideLst>
        <p:guide orient="horz" pos="310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6AFA1A5-EB20-4292-A405-A3F46056EF08}" type="datetimeFigureOut">
              <a:rPr lang="it-IT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B3D240-3A9C-493F-935D-A8BD7FA965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0720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3D240-3A9C-493F-935D-A8BD7FA965C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3D240-3A9C-493F-935D-A8BD7FA965C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FE260A-FCEF-49CA-8255-95F6FA843A58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A613836-1275-448A-BA64-EA99D7B5C07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FC986E-E645-454A-94D8-403B79D846FF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632430-6FD3-4AD2-BE21-91B45F901EA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B2D1F340-2BF1-4AEF-AADA-FE18D9C7771B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0B7F700-395E-426C-928F-2698873733D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1F7206-1856-4801-8DFD-2C9EBB79C121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990509-EA45-4CA5-AD46-FDA7BDB8C94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4207908-2058-47F4-B55B-D04718D442B1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98D8462D-B9BF-4C6D-9819-95EC89B883F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66946-04F8-4D5C-9C83-F89DFAB1510E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0C4E27-A18C-4674-AAB8-7344DF87B48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373C16-80EA-4C1C-B0C8-8F7786A372EE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3E36F2-3C61-45B1-B172-66116C1C7D7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DEEB4F-766A-487F-9B9A-F3E9DA5C49E4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9B39B4-2D79-41C4-91C9-02E5EAB870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65E73D1-0913-44FE-910E-1494A9CBED53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C01170-EB0F-4310-814A-D0FC7D3579E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680080-2AB2-42BA-939B-1EF857D24CB8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FB8319-F745-47B1-96B0-ADD6AA7DA0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46B521-A433-4939-BC75-3F82CCD996AE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147443-0C4B-4C6F-B9D6-CAD576EA457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4000">
              <a:schemeClr val="accent6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73518B-5A81-4AD7-96BA-EEE7004E6C60}" type="datetimeFigureOut">
              <a:rPr lang="it-IT" smtClean="0"/>
              <a:pPr>
                <a:defRPr/>
              </a:pPr>
              <a:t>26/01/2016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08282D2-35D2-418E-9CBF-C641D17464E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med" advClick="0" advTm="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24000">
              <a:schemeClr val="accent6">
                <a:lumMod val="60000"/>
                <a:lumOff val="4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2663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16" y="285728"/>
            <a:ext cx="5286412" cy="2357454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EX-tra-PARCO:</a:t>
            </a:r>
            <a:r>
              <a:rPr lang="it-IT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/>
            </a:r>
            <a:br>
              <a:rPr lang="it-IT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</a:br>
            <a:r>
              <a:rPr lang="it-IT" sz="36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le </a:t>
            </a:r>
            <a:r>
              <a:rPr lang="it-IT" sz="3600" cap="none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Groane</a:t>
            </a:r>
            <a:r>
              <a:rPr lang="it-IT" sz="3600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anose="02080502050505020702" pitchFamily="18" charset="0"/>
              </a:rPr>
              <a:t>, un parco da esplorare, scoprire, vivere e gustare sulle tracce di expo 2015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071810"/>
            <a:ext cx="3600029" cy="2071702"/>
          </a:xfrm>
        </p:spPr>
        <p:txBody>
          <a:bodyPr>
            <a:normAutofit/>
          </a:bodyPr>
          <a:lstStyle/>
          <a:p>
            <a:pPr marR="0" algn="r" eaLnBrk="1" hangingPunct="1"/>
            <a:endParaRPr lang="it-IT" sz="900" b="1" i="1" dirty="0" smtClean="0">
              <a:latin typeface="Verdana" pitchFamily="34" charset="0"/>
            </a:endParaRPr>
          </a:p>
          <a:p>
            <a:pPr marR="0" algn="r" eaLnBrk="1" hangingPunct="1"/>
            <a:r>
              <a:rPr lang="it-IT" sz="1600" b="1" i="1" dirty="0" smtClean="0">
                <a:latin typeface="Verdana" pitchFamily="34" charset="0"/>
              </a:rPr>
              <a:t>Settore Educazione Ambientale </a:t>
            </a:r>
          </a:p>
          <a:p>
            <a:pPr marR="0" algn="r" eaLnBrk="1" hangingPunct="1"/>
            <a:endParaRPr lang="it-IT" sz="800" b="1" i="1" dirty="0" smtClean="0">
              <a:latin typeface="Verdana" pitchFamily="34" charset="0"/>
            </a:endParaRPr>
          </a:p>
          <a:p>
            <a:pPr marR="0" algn="r" eaLnBrk="1" hangingPunct="1"/>
            <a:r>
              <a:rPr lang="it-IT" sz="2000" b="1" i="1" dirty="0" smtClean="0">
                <a:latin typeface="Verdana" pitchFamily="34" charset="0"/>
              </a:rPr>
              <a:t>Koiné Cooperativa Sociale </a:t>
            </a:r>
            <a:r>
              <a:rPr lang="it-IT" sz="2000" b="1" i="1" dirty="0" err="1" smtClean="0">
                <a:latin typeface="Verdana" pitchFamily="34" charset="0"/>
              </a:rPr>
              <a:t>Onlus</a:t>
            </a:r>
            <a:endParaRPr lang="it-IT" sz="2000" b="1" i="1" dirty="0" smtClean="0">
              <a:latin typeface="Verdana" pitchFamily="34" charset="0"/>
            </a:endParaRPr>
          </a:p>
        </p:txBody>
      </p:sp>
      <p:sp>
        <p:nvSpPr>
          <p:cNvPr id="14340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4572000" y="5143512"/>
            <a:ext cx="3672408" cy="73376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13">
              <a:lnSpc>
                <a:spcPct val="160000"/>
              </a:lnSpc>
              <a:buClr>
                <a:schemeClr val="accent1"/>
              </a:buClr>
              <a:buSzPct val="80000"/>
            </a:pPr>
            <a:r>
              <a:rPr lang="it-IT" sz="1600" b="1" dirty="0" err="1" smtClean="0">
                <a:solidFill>
                  <a:schemeClr val="accent2"/>
                </a:solidFill>
                <a:latin typeface="Verdana" pitchFamily="34" charset="0"/>
              </a:rPr>
              <a:t>Solaro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2016 </a:t>
            </a:r>
          </a:p>
          <a:p>
            <a:pPr marL="36513">
              <a:lnSpc>
                <a:spcPct val="160000"/>
              </a:lnSpc>
              <a:buClr>
                <a:schemeClr val="accent1"/>
              </a:buClr>
              <a:buSzPct val="80000"/>
            </a:pPr>
            <a:endParaRPr lang="it-IT" sz="1600" b="1" dirty="0" smtClean="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1714512" cy="13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39000" cy="714380"/>
          </a:xfrm>
        </p:spPr>
        <p:txBody>
          <a:bodyPr>
            <a:normAutofit/>
          </a:bodyPr>
          <a:lstStyle/>
          <a:p>
            <a:r>
              <a:rPr lang="it-IT" sz="36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Il Programma del parco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/>
          <a:lstStyle/>
          <a:p>
            <a:pPr marL="11113" indent="-11113"/>
            <a:r>
              <a:rPr lang="it-IT" b="1" dirty="0" smtClean="0">
                <a:solidFill>
                  <a:srgbClr val="FF0000"/>
                </a:solidFill>
              </a:rPr>
              <a:t>ATTIVITÀ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LABORATORIO CON LE CLASSI</a:t>
            </a:r>
            <a:endParaRPr lang="it-IT" dirty="0" smtClean="0">
              <a:solidFill>
                <a:srgbClr val="FF0000"/>
              </a:solidFill>
            </a:endParaRPr>
          </a:p>
          <a:p>
            <a:pPr marL="261938" indent="-261938"/>
            <a:r>
              <a:rPr lang="it-IT" dirty="0" smtClean="0"/>
              <a:t>Il progetto è suddiviso in </a:t>
            </a:r>
            <a:r>
              <a:rPr lang="it-IT" b="1" i="1" dirty="0" smtClean="0"/>
              <a:t>5 filoni</a:t>
            </a:r>
            <a:r>
              <a:rPr lang="it-IT" dirty="0" smtClean="0"/>
              <a:t> che seguono gli </a:t>
            </a:r>
            <a:r>
              <a:rPr lang="it-IT" b="1" dirty="0" smtClean="0"/>
              <a:t>Itinerari tematici di Expo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57158" y="3091804"/>
          <a:ext cx="8501123" cy="366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379"/>
                <a:gridCol w="3763975"/>
                <a:gridCol w="2571769"/>
              </a:tblGrid>
              <a:tr h="2943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Ambito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5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Focus</a:t>
                      </a:r>
                      <a:endParaRPr lang="it-IT" sz="1600" kern="5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Titolo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984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storico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interazione tra territorio e uomo</a:t>
                      </a:r>
                      <a:endParaRPr lang="it-IT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50" dirty="0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Storia di “nutrimento” in terra di </a:t>
                      </a:r>
                      <a:r>
                        <a:rPr lang="it-IT" sz="1600" b="1" i="1" kern="50" dirty="0" err="1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Groane</a:t>
                      </a:r>
                      <a:r>
                        <a:rPr lang="it-IT" sz="1600" b="1" kern="5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0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antropico</a:t>
                      </a:r>
                      <a:endParaRPr lang="it-IT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equilibrio tra naturale e antropico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50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Groane: il punto di equilibrio </a:t>
                      </a:r>
                      <a:endParaRPr lang="it-IT" sz="1600" kern="5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0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  <a:endParaRPr lang="it-IT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scientifico</a:t>
                      </a:r>
                      <a:endParaRPr lang="it-IT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scienza e tecnologia per  il futuro</a:t>
                      </a:r>
                      <a:endParaRPr lang="it-IT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50" dirty="0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 </a:t>
                      </a:r>
                      <a:r>
                        <a:rPr lang="it-IT" sz="1600" b="1" i="1" kern="50" dirty="0" err="1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Groane</a:t>
                      </a:r>
                      <a:r>
                        <a:rPr lang="it-IT" sz="1600" b="1" i="1" kern="50" dirty="0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del futuro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02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kern="5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naturalistico</a:t>
                      </a:r>
                      <a:endParaRPr lang="it-IT" sz="1600" kern="5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kern="5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il valore della biodiversità</a:t>
                      </a:r>
                      <a:endParaRPr lang="it-IT" sz="1600" kern="5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50" dirty="0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Biodiversità nelle </a:t>
                      </a:r>
                      <a:r>
                        <a:rPr lang="it-IT" sz="1600" b="1" i="1" kern="50" dirty="0" err="1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Groane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culturale</a:t>
                      </a:r>
                      <a:endParaRPr lang="it-IT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esplorazione e conoscenza del territorio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i="1" kern="50" dirty="0" err="1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Groane</a:t>
                      </a:r>
                      <a:r>
                        <a:rPr lang="it-IT" sz="1600" b="1" i="1" kern="50" dirty="0">
                          <a:solidFill>
                            <a:srgbClr val="E36C0A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con gusto</a:t>
                      </a:r>
                      <a:endParaRPr lang="it-IT" sz="1600" kern="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596" y="285728"/>
            <a:ext cx="7643866" cy="107157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r>
              <a:rPr lang="it-IT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Il Percorso scelto dalle scuole medie di </a:t>
            </a:r>
            <a:r>
              <a:rPr lang="it-IT" sz="2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Solaro</a:t>
            </a:r>
            <a:r>
              <a:rPr lang="it-IT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it-IT" sz="28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Cesate</a:t>
            </a:r>
            <a:r>
              <a:rPr lang="it-IT" sz="28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e superiore di Rho </a:t>
            </a:r>
            <a:endParaRPr lang="it-IT" sz="28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571612"/>
            <a:ext cx="8143932" cy="500066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68275" indent="6350" algn="just">
              <a:spcBef>
                <a:spcPts val="0"/>
              </a:spcBef>
              <a:buClr>
                <a:srgbClr val="F0A22E"/>
              </a:buClr>
              <a:buSzPct val="70000"/>
              <a:buNone/>
            </a:pPr>
            <a:r>
              <a:rPr lang="it-IT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Biodiversità nelle </a:t>
            </a:r>
            <a:r>
              <a:rPr lang="it-IT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Groane</a:t>
            </a:r>
            <a:r>
              <a:rPr lang="it-IT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Cosa si intende per biodiversità? Come si manifesta nel Parco? Quali azioni mette in atto il Parco per la sua salvaguardia? Quali obiettivi per il futuro? </a:t>
            </a:r>
          </a:p>
          <a:p>
            <a:pPr marL="80963" indent="-17463" algn="ctr">
              <a:spcBef>
                <a:spcPts val="0"/>
              </a:spcBef>
              <a:buClr>
                <a:srgbClr val="F0A22E"/>
              </a:buClr>
              <a:buSzPct val="70000"/>
              <a:buNone/>
            </a:pPr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pPr marL="80963" indent="-17463" algn="just">
              <a:spcBef>
                <a:spcPts val="0"/>
              </a:spcBef>
              <a:buClr>
                <a:srgbClr val="F0A22E"/>
              </a:buClr>
              <a:buSzPct val="70000"/>
              <a:buNone/>
            </a:pP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Habitat a rischio.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L'estinzione è un processo naturale ma, a causa delle attività umane, sta avvenendo molto più rapidamente che in passato. La perdita di biodiversità ha ripercussioni negative sugli ecosistemi e, di conseguenza, sull’uomo. </a:t>
            </a:r>
            <a:endParaRPr lang="it-I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r>
              <a:rPr lang="it-IT" sz="2800" i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Come si articola Il Percorso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7615262" cy="5312752"/>
          </a:xfrm>
        </p:spPr>
        <p:txBody>
          <a:bodyPr>
            <a:normAutofit fontScale="92500" lnSpcReduction="20000"/>
          </a:bodyPr>
          <a:lstStyle/>
          <a:p>
            <a:pPr marL="185738" indent="-185738" algn="just"/>
            <a:r>
              <a:rPr lang="it-IT" sz="2400" u="sng" dirty="0" smtClean="0"/>
              <a:t>Obiettivo generale</a:t>
            </a:r>
            <a:r>
              <a:rPr lang="it-IT" sz="2400" dirty="0" smtClean="0"/>
              <a:t>: scoprire la biodiversità del parco e capire la sua importanza.</a:t>
            </a:r>
          </a:p>
          <a:p>
            <a:pPr marL="185738" indent="-185738" algn="just"/>
            <a:r>
              <a:rPr lang="it-IT" sz="2400" u="sng" dirty="0" smtClean="0"/>
              <a:t>Obiettivo specifico</a:t>
            </a:r>
            <a:r>
              <a:rPr lang="it-IT" sz="2400" dirty="0" smtClean="0"/>
              <a:t>: conoscenza dello scoiattolo rosso per approfondire il concetto della biodiversità del parco e l’iterazione tra i diversi ambienti</a:t>
            </a:r>
          </a:p>
          <a:p>
            <a:pPr marL="185738" indent="-185738" algn="just"/>
            <a:r>
              <a:rPr lang="it-IT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INCONTRO IN CLASSE.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Approfondimenti di concetti quali biodiversità, ambienti, autoctono e alloctono. Conosciamo lo scoiattolo rosso. Progetto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ec-square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lo scoiattolo rosso. Discussione con i ragazzi. Consegna opuscolo informativo</a:t>
            </a:r>
          </a:p>
          <a:p>
            <a:pPr marL="185738" indent="-185738" algn="just"/>
            <a:r>
              <a:rPr lang="it-IT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USCITA NEL PARCO. </a:t>
            </a:r>
            <a:r>
              <a:rPr lang="it-IT" sz="2400" dirty="0" smtClean="0"/>
              <a:t>Al Parco per vedere qual è l’habitat dello scoiattolo e quali sono gli  interventi di salvaguardia che il Parco mette in atto. Simulazione censimento.</a:t>
            </a:r>
          </a:p>
          <a:p>
            <a:pPr marL="185738" indent="-185738" algn="just"/>
            <a:r>
              <a:rPr lang="it-IT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INCONTRO IN CLASSE. </a:t>
            </a:r>
            <a:r>
              <a:rPr lang="it-IT" sz="2400" dirty="0" smtClean="0"/>
              <a:t>i ragazzi devono produrre materiale informativo – comunicativo che evidenzi le peculiarità degli ambienti e il valore della biodiversità</a:t>
            </a:r>
          </a:p>
          <a:p>
            <a:pPr marL="185738" indent="-185738" algn="just"/>
            <a:r>
              <a:rPr lang="it-IT" sz="2400" dirty="0" smtClean="0"/>
              <a:t>Gioco </a:t>
            </a: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tente\Documenti\milena\koine'\foto\groane\groane 2013-2014\scoiatolo\foto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333609" cy="4000528"/>
          </a:xfrm>
          <a:prstGeom prst="rect">
            <a:avLst/>
          </a:prstGeom>
          <a:noFill/>
        </p:spPr>
      </p:pic>
      <p:pic>
        <p:nvPicPr>
          <p:cNvPr id="1026" name="Picture 2" descr="C:\Documents and Settings\Utente\Documenti\milena\koine'\foto\groane\groane2014-2015\scoiattolo\foto 2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475263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tente\Documenti\milena\koine'\foto\groane\groane 2015-2016\accoglienze arese2015-2016\foto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284826" cy="3214710"/>
          </a:xfrm>
          <a:prstGeom prst="rect">
            <a:avLst/>
          </a:prstGeom>
          <a:noFill/>
        </p:spPr>
      </p:pic>
      <p:pic>
        <p:nvPicPr>
          <p:cNvPr id="1026" name="Picture 2" descr="C:\Documents and Settings\Utente\Desktop\P140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224473" cy="43513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tente\Documenti\milena\koine'\foto\groane\groane 2013-2014\scoiatolo\foto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381179" cy="3286148"/>
          </a:xfrm>
          <a:prstGeom prst="rect">
            <a:avLst/>
          </a:prstGeom>
          <a:noFill/>
        </p:spPr>
      </p:pic>
      <p:pic>
        <p:nvPicPr>
          <p:cNvPr id="2051" name="Picture 3" descr="C:\Documents and Settings\Utente\Documenti\milena\koine'\foto\groane\groane 2013-2014\scoiatolo\foto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42" y="3071810"/>
            <a:ext cx="4677444" cy="35083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Personalizzato 2">
      <a:dk1>
        <a:sysClr val="windowText" lastClr="000000"/>
      </a:dk1>
      <a:lt1>
        <a:sysClr val="window" lastClr="FFFFFF"/>
      </a:lt1>
      <a:dk2>
        <a:srgbClr val="BFD395"/>
      </a:dk2>
      <a:lt2>
        <a:srgbClr val="EEECE1"/>
      </a:lt2>
      <a:accent1>
        <a:srgbClr val="4F81BD"/>
      </a:accent1>
      <a:accent2>
        <a:srgbClr val="C0504D"/>
      </a:accent2>
      <a:accent3>
        <a:srgbClr val="4F612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318</Words>
  <Application>Microsoft Office PowerPoint</Application>
  <PresentationFormat>Presentazione su schermo (4:3)</PresentationFormat>
  <Paragraphs>41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Mito</vt:lpstr>
      <vt:lpstr>EX-tra-PARCO: le Groane, un parco da esplorare, scoprire, vivere e gustare sulle tracce di expo 2015</vt:lpstr>
      <vt:lpstr>Il Programma del parco</vt:lpstr>
      <vt:lpstr>Diapositiva 3</vt:lpstr>
      <vt:lpstr>Come si articola Il Percorso </vt:lpstr>
      <vt:lpstr>Diapositiva 5</vt:lpstr>
      <vt:lpstr>Diapositiva 6</vt:lpstr>
      <vt:lpstr>Diapositiva 7</vt:lpstr>
    </vt:vector>
  </TitlesOfParts>
  <Company>Koiné Cooperativa Sociale ONLUS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“INTRECCI DI RELAZIONI”   Autogestione e Albero del Baratto</dc:title>
  <dc:creator>Lenovo User</dc:creator>
  <cp:lastModifiedBy>comunicazione</cp:lastModifiedBy>
  <cp:revision>173</cp:revision>
  <dcterms:created xsi:type="dcterms:W3CDTF">2012-08-03T12:41:09Z</dcterms:created>
  <dcterms:modified xsi:type="dcterms:W3CDTF">2016-01-26T10:29:12Z</dcterms:modified>
</cp:coreProperties>
</file>